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63" r:id="rId4"/>
    <p:sldId id="264" r:id="rId5"/>
    <p:sldId id="261" r:id="rId6"/>
    <p:sldId id="259" r:id="rId7"/>
    <p:sldId id="260"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FC84FF-0FEA-42CE-9A20-ED3A544BC148}" v="1" dt="2024-11-26T13:29:47.7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lip Wirth" userId="d66055c85bfc0b66" providerId="LiveId" clId="{7AFC84FF-0FEA-42CE-9A20-ED3A544BC148}"/>
    <pc:docChg chg="undo custSel addSld modSld">
      <pc:chgData name="Flip Wirth" userId="d66055c85bfc0b66" providerId="LiveId" clId="{7AFC84FF-0FEA-42CE-9A20-ED3A544BC148}" dt="2024-11-27T14:20:13.947" v="112" actId="20577"/>
      <pc:docMkLst>
        <pc:docMk/>
      </pc:docMkLst>
      <pc:sldChg chg="modSp mod">
        <pc:chgData name="Flip Wirth" userId="d66055c85bfc0b66" providerId="LiveId" clId="{7AFC84FF-0FEA-42CE-9A20-ED3A544BC148}" dt="2024-11-27T14:20:13.947" v="112" actId="20577"/>
        <pc:sldMkLst>
          <pc:docMk/>
          <pc:sldMk cId="642384327" sldId="259"/>
        </pc:sldMkLst>
        <pc:spChg chg="mod">
          <ac:chgData name="Flip Wirth" userId="d66055c85bfc0b66" providerId="LiveId" clId="{7AFC84FF-0FEA-42CE-9A20-ED3A544BC148}" dt="2024-11-27T14:20:13.947" v="112" actId="20577"/>
          <ac:spMkLst>
            <pc:docMk/>
            <pc:sldMk cId="642384327" sldId="259"/>
            <ac:spMk id="7" creationId="{8E7016A8-8A96-E766-A880-308E58294D12}"/>
          </ac:spMkLst>
        </pc:spChg>
      </pc:sldChg>
      <pc:sldChg chg="addSp modSp new mod">
        <pc:chgData name="Flip Wirth" userId="d66055c85bfc0b66" providerId="LiveId" clId="{7AFC84FF-0FEA-42CE-9A20-ED3A544BC148}" dt="2024-11-26T13:32:27.648" v="108" actId="20577"/>
        <pc:sldMkLst>
          <pc:docMk/>
          <pc:sldMk cId="3366103007" sldId="264"/>
        </pc:sldMkLst>
        <pc:spChg chg="mod">
          <ac:chgData name="Flip Wirth" userId="d66055c85bfc0b66" providerId="LiveId" clId="{7AFC84FF-0FEA-42CE-9A20-ED3A544BC148}" dt="2024-11-26T13:32:27.648" v="108" actId="20577"/>
          <ac:spMkLst>
            <pc:docMk/>
            <pc:sldMk cId="3366103007" sldId="264"/>
            <ac:spMk id="2" creationId="{82271AEE-F39C-7DA3-7E85-63D4CEC1C307}"/>
          </ac:spMkLst>
        </pc:spChg>
        <pc:spChg chg="mod">
          <ac:chgData name="Flip Wirth" userId="d66055c85bfc0b66" providerId="LiveId" clId="{7AFC84FF-0FEA-42CE-9A20-ED3A544BC148}" dt="2024-11-26T13:31:59.436" v="104" actId="12"/>
          <ac:spMkLst>
            <pc:docMk/>
            <pc:sldMk cId="3366103007" sldId="264"/>
            <ac:spMk id="3" creationId="{899FC965-2504-D2B4-8334-85086931E5B7}"/>
          </ac:spMkLst>
        </pc:spChg>
        <pc:picChg chg="add mod">
          <ac:chgData name="Flip Wirth" userId="d66055c85bfc0b66" providerId="LiveId" clId="{7AFC84FF-0FEA-42CE-9A20-ED3A544BC148}" dt="2024-11-26T13:29:47.798" v="17"/>
          <ac:picMkLst>
            <pc:docMk/>
            <pc:sldMk cId="3366103007" sldId="264"/>
            <ac:picMk id="4" creationId="{DCEB2C38-22C1-EE02-C29E-D41008D6623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0E001E-C2BE-2C0B-3F63-65DD93690D1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86118B8E-31EF-7F4B-823D-311E6D9CD2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AE13399-ABB0-6666-BB0A-AC7DF8D184A5}"/>
              </a:ext>
            </a:extLst>
          </p:cNvPr>
          <p:cNvSpPr>
            <a:spLocks noGrp="1"/>
          </p:cNvSpPr>
          <p:nvPr>
            <p:ph type="dt" sz="half" idx="10"/>
          </p:nvPr>
        </p:nvSpPr>
        <p:spPr/>
        <p:txBody>
          <a:bodyPr/>
          <a:lstStyle/>
          <a:p>
            <a:fld id="{9D6D6406-ED19-4762-A9B5-B437029841AD}" type="datetimeFigureOut">
              <a:rPr lang="nl-NL" smtClean="0"/>
              <a:t>27-11-2024</a:t>
            </a:fld>
            <a:endParaRPr lang="nl-NL"/>
          </a:p>
        </p:txBody>
      </p:sp>
      <p:sp>
        <p:nvSpPr>
          <p:cNvPr id="5" name="Tijdelijke aanduiding voor voettekst 4">
            <a:extLst>
              <a:ext uri="{FF2B5EF4-FFF2-40B4-BE49-F238E27FC236}">
                <a16:creationId xmlns:a16="http://schemas.microsoft.com/office/drawing/2014/main" id="{5679BA47-BD84-B2A2-C1AA-FFF11E27CE1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791C510-F0BA-7266-8B6B-1BED2D7247AB}"/>
              </a:ext>
            </a:extLst>
          </p:cNvPr>
          <p:cNvSpPr>
            <a:spLocks noGrp="1"/>
          </p:cNvSpPr>
          <p:nvPr>
            <p:ph type="sldNum" sz="quarter" idx="12"/>
          </p:nvPr>
        </p:nvSpPr>
        <p:spPr/>
        <p:txBody>
          <a:bodyPr/>
          <a:lstStyle/>
          <a:p>
            <a:fld id="{7017FD36-9D8F-4B2B-9E80-3CBF849E2D8A}" type="slidenum">
              <a:rPr lang="nl-NL" smtClean="0"/>
              <a:t>‹nr.›</a:t>
            </a:fld>
            <a:endParaRPr lang="nl-NL"/>
          </a:p>
        </p:txBody>
      </p:sp>
    </p:spTree>
    <p:extLst>
      <p:ext uri="{BB962C8B-B14F-4D97-AF65-F5344CB8AC3E}">
        <p14:creationId xmlns:p14="http://schemas.microsoft.com/office/powerpoint/2010/main" val="378494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1C10C3-1495-AA94-728E-483CC0E4F98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192E0F9-E798-7D39-94E2-7B80C1E8FAC7}"/>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B24E429-A2A3-47FF-A5E6-84971DE6B1E8}"/>
              </a:ext>
            </a:extLst>
          </p:cNvPr>
          <p:cNvSpPr>
            <a:spLocks noGrp="1"/>
          </p:cNvSpPr>
          <p:nvPr>
            <p:ph type="dt" sz="half" idx="10"/>
          </p:nvPr>
        </p:nvSpPr>
        <p:spPr/>
        <p:txBody>
          <a:bodyPr/>
          <a:lstStyle/>
          <a:p>
            <a:fld id="{9D6D6406-ED19-4762-A9B5-B437029841AD}" type="datetimeFigureOut">
              <a:rPr lang="nl-NL" smtClean="0"/>
              <a:t>27-11-2024</a:t>
            </a:fld>
            <a:endParaRPr lang="nl-NL"/>
          </a:p>
        </p:txBody>
      </p:sp>
      <p:sp>
        <p:nvSpPr>
          <p:cNvPr id="5" name="Tijdelijke aanduiding voor voettekst 4">
            <a:extLst>
              <a:ext uri="{FF2B5EF4-FFF2-40B4-BE49-F238E27FC236}">
                <a16:creationId xmlns:a16="http://schemas.microsoft.com/office/drawing/2014/main" id="{8C824661-29FB-B567-B90E-3E5C13332B9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04467BC-A1DF-C3B0-CA63-E22335420D91}"/>
              </a:ext>
            </a:extLst>
          </p:cNvPr>
          <p:cNvSpPr>
            <a:spLocks noGrp="1"/>
          </p:cNvSpPr>
          <p:nvPr>
            <p:ph type="sldNum" sz="quarter" idx="12"/>
          </p:nvPr>
        </p:nvSpPr>
        <p:spPr/>
        <p:txBody>
          <a:bodyPr/>
          <a:lstStyle/>
          <a:p>
            <a:fld id="{7017FD36-9D8F-4B2B-9E80-3CBF849E2D8A}" type="slidenum">
              <a:rPr lang="nl-NL" smtClean="0"/>
              <a:t>‹nr.›</a:t>
            </a:fld>
            <a:endParaRPr lang="nl-NL"/>
          </a:p>
        </p:txBody>
      </p:sp>
    </p:spTree>
    <p:extLst>
      <p:ext uri="{BB962C8B-B14F-4D97-AF65-F5344CB8AC3E}">
        <p14:creationId xmlns:p14="http://schemas.microsoft.com/office/powerpoint/2010/main" val="2419066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EE35740-86B1-140A-00A9-3A8573BC79F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7A819C5-B8ED-9269-22C0-D2E0CDCA08DE}"/>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47679F4-380B-C667-7C10-084EA1EFA435}"/>
              </a:ext>
            </a:extLst>
          </p:cNvPr>
          <p:cNvSpPr>
            <a:spLocks noGrp="1"/>
          </p:cNvSpPr>
          <p:nvPr>
            <p:ph type="dt" sz="half" idx="10"/>
          </p:nvPr>
        </p:nvSpPr>
        <p:spPr/>
        <p:txBody>
          <a:bodyPr/>
          <a:lstStyle/>
          <a:p>
            <a:fld id="{9D6D6406-ED19-4762-A9B5-B437029841AD}" type="datetimeFigureOut">
              <a:rPr lang="nl-NL" smtClean="0"/>
              <a:t>27-11-2024</a:t>
            </a:fld>
            <a:endParaRPr lang="nl-NL"/>
          </a:p>
        </p:txBody>
      </p:sp>
      <p:sp>
        <p:nvSpPr>
          <p:cNvPr id="5" name="Tijdelijke aanduiding voor voettekst 4">
            <a:extLst>
              <a:ext uri="{FF2B5EF4-FFF2-40B4-BE49-F238E27FC236}">
                <a16:creationId xmlns:a16="http://schemas.microsoft.com/office/drawing/2014/main" id="{7BF22F27-8C65-4180-49D5-8963D95A8BB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3F527A4-B684-4E08-FFEC-E1DA5917CBC8}"/>
              </a:ext>
            </a:extLst>
          </p:cNvPr>
          <p:cNvSpPr>
            <a:spLocks noGrp="1"/>
          </p:cNvSpPr>
          <p:nvPr>
            <p:ph type="sldNum" sz="quarter" idx="12"/>
          </p:nvPr>
        </p:nvSpPr>
        <p:spPr/>
        <p:txBody>
          <a:bodyPr/>
          <a:lstStyle/>
          <a:p>
            <a:fld id="{7017FD36-9D8F-4B2B-9E80-3CBF849E2D8A}" type="slidenum">
              <a:rPr lang="nl-NL" smtClean="0"/>
              <a:t>‹nr.›</a:t>
            </a:fld>
            <a:endParaRPr lang="nl-NL"/>
          </a:p>
        </p:txBody>
      </p:sp>
    </p:spTree>
    <p:extLst>
      <p:ext uri="{BB962C8B-B14F-4D97-AF65-F5344CB8AC3E}">
        <p14:creationId xmlns:p14="http://schemas.microsoft.com/office/powerpoint/2010/main" val="1301728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C4A469-2DFF-FEED-F589-08B8D7CC780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0DDA124-C7AD-2433-0E84-AE123BDEE8E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5C48F36-4E1D-7C92-9614-7027949B7825}"/>
              </a:ext>
            </a:extLst>
          </p:cNvPr>
          <p:cNvSpPr>
            <a:spLocks noGrp="1"/>
          </p:cNvSpPr>
          <p:nvPr>
            <p:ph type="dt" sz="half" idx="10"/>
          </p:nvPr>
        </p:nvSpPr>
        <p:spPr/>
        <p:txBody>
          <a:bodyPr/>
          <a:lstStyle/>
          <a:p>
            <a:fld id="{9D6D6406-ED19-4762-A9B5-B437029841AD}" type="datetimeFigureOut">
              <a:rPr lang="nl-NL" smtClean="0"/>
              <a:t>27-11-2024</a:t>
            </a:fld>
            <a:endParaRPr lang="nl-NL"/>
          </a:p>
        </p:txBody>
      </p:sp>
      <p:sp>
        <p:nvSpPr>
          <p:cNvPr id="5" name="Tijdelijke aanduiding voor voettekst 4">
            <a:extLst>
              <a:ext uri="{FF2B5EF4-FFF2-40B4-BE49-F238E27FC236}">
                <a16:creationId xmlns:a16="http://schemas.microsoft.com/office/drawing/2014/main" id="{05E0C559-E5BD-68A8-8481-3720988190B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0134DEF-3DE4-06F3-9FAE-53F7676006B9}"/>
              </a:ext>
            </a:extLst>
          </p:cNvPr>
          <p:cNvSpPr>
            <a:spLocks noGrp="1"/>
          </p:cNvSpPr>
          <p:nvPr>
            <p:ph type="sldNum" sz="quarter" idx="12"/>
          </p:nvPr>
        </p:nvSpPr>
        <p:spPr/>
        <p:txBody>
          <a:bodyPr/>
          <a:lstStyle/>
          <a:p>
            <a:fld id="{7017FD36-9D8F-4B2B-9E80-3CBF849E2D8A}" type="slidenum">
              <a:rPr lang="nl-NL" smtClean="0"/>
              <a:t>‹nr.›</a:t>
            </a:fld>
            <a:endParaRPr lang="nl-NL"/>
          </a:p>
        </p:txBody>
      </p:sp>
    </p:spTree>
    <p:extLst>
      <p:ext uri="{BB962C8B-B14F-4D97-AF65-F5344CB8AC3E}">
        <p14:creationId xmlns:p14="http://schemas.microsoft.com/office/powerpoint/2010/main" val="2859773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82B0F2-C560-2E18-027E-0AF221F7C10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315132F-7B4E-5586-D19A-BEA4109263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DAC9919B-FD60-D4DC-B04F-EE019F535B11}"/>
              </a:ext>
            </a:extLst>
          </p:cNvPr>
          <p:cNvSpPr>
            <a:spLocks noGrp="1"/>
          </p:cNvSpPr>
          <p:nvPr>
            <p:ph type="dt" sz="half" idx="10"/>
          </p:nvPr>
        </p:nvSpPr>
        <p:spPr/>
        <p:txBody>
          <a:bodyPr/>
          <a:lstStyle/>
          <a:p>
            <a:fld id="{9D6D6406-ED19-4762-A9B5-B437029841AD}" type="datetimeFigureOut">
              <a:rPr lang="nl-NL" smtClean="0"/>
              <a:t>27-11-2024</a:t>
            </a:fld>
            <a:endParaRPr lang="nl-NL"/>
          </a:p>
        </p:txBody>
      </p:sp>
      <p:sp>
        <p:nvSpPr>
          <p:cNvPr id="5" name="Tijdelijke aanduiding voor voettekst 4">
            <a:extLst>
              <a:ext uri="{FF2B5EF4-FFF2-40B4-BE49-F238E27FC236}">
                <a16:creationId xmlns:a16="http://schemas.microsoft.com/office/drawing/2014/main" id="{D00AA893-143D-C68A-B6A8-5B66B0000D7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75AB4C1-3447-37B3-F73B-CBBD75EE45EF}"/>
              </a:ext>
            </a:extLst>
          </p:cNvPr>
          <p:cNvSpPr>
            <a:spLocks noGrp="1"/>
          </p:cNvSpPr>
          <p:nvPr>
            <p:ph type="sldNum" sz="quarter" idx="12"/>
          </p:nvPr>
        </p:nvSpPr>
        <p:spPr/>
        <p:txBody>
          <a:bodyPr/>
          <a:lstStyle/>
          <a:p>
            <a:fld id="{7017FD36-9D8F-4B2B-9E80-3CBF849E2D8A}" type="slidenum">
              <a:rPr lang="nl-NL" smtClean="0"/>
              <a:t>‹nr.›</a:t>
            </a:fld>
            <a:endParaRPr lang="nl-NL"/>
          </a:p>
        </p:txBody>
      </p:sp>
    </p:spTree>
    <p:extLst>
      <p:ext uri="{BB962C8B-B14F-4D97-AF65-F5344CB8AC3E}">
        <p14:creationId xmlns:p14="http://schemas.microsoft.com/office/powerpoint/2010/main" val="692271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7DAB7F-E5A1-4AEA-09D1-8B4C5ED301A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3DFF997-43CB-DACA-48C8-5F2181CA9271}"/>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E10F9D9-AA0C-5A26-F8BE-9D27420F359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B66CC404-CAFB-7353-7A37-542FEC35E1C8}"/>
              </a:ext>
            </a:extLst>
          </p:cNvPr>
          <p:cNvSpPr>
            <a:spLocks noGrp="1"/>
          </p:cNvSpPr>
          <p:nvPr>
            <p:ph type="dt" sz="half" idx="10"/>
          </p:nvPr>
        </p:nvSpPr>
        <p:spPr/>
        <p:txBody>
          <a:bodyPr/>
          <a:lstStyle/>
          <a:p>
            <a:fld id="{9D6D6406-ED19-4762-A9B5-B437029841AD}" type="datetimeFigureOut">
              <a:rPr lang="nl-NL" smtClean="0"/>
              <a:t>27-11-2024</a:t>
            </a:fld>
            <a:endParaRPr lang="nl-NL"/>
          </a:p>
        </p:txBody>
      </p:sp>
      <p:sp>
        <p:nvSpPr>
          <p:cNvPr id="6" name="Tijdelijke aanduiding voor voettekst 5">
            <a:extLst>
              <a:ext uri="{FF2B5EF4-FFF2-40B4-BE49-F238E27FC236}">
                <a16:creationId xmlns:a16="http://schemas.microsoft.com/office/drawing/2014/main" id="{9416D368-4295-B1E4-6EB8-B7A4EE40E1C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096CB54-FA7F-1635-FBF4-F78CAF2A44A2}"/>
              </a:ext>
            </a:extLst>
          </p:cNvPr>
          <p:cNvSpPr>
            <a:spLocks noGrp="1"/>
          </p:cNvSpPr>
          <p:nvPr>
            <p:ph type="sldNum" sz="quarter" idx="12"/>
          </p:nvPr>
        </p:nvSpPr>
        <p:spPr/>
        <p:txBody>
          <a:bodyPr/>
          <a:lstStyle/>
          <a:p>
            <a:fld id="{7017FD36-9D8F-4B2B-9E80-3CBF849E2D8A}" type="slidenum">
              <a:rPr lang="nl-NL" smtClean="0"/>
              <a:t>‹nr.›</a:t>
            </a:fld>
            <a:endParaRPr lang="nl-NL"/>
          </a:p>
        </p:txBody>
      </p:sp>
    </p:spTree>
    <p:extLst>
      <p:ext uri="{BB962C8B-B14F-4D97-AF65-F5344CB8AC3E}">
        <p14:creationId xmlns:p14="http://schemas.microsoft.com/office/powerpoint/2010/main" val="2272998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94AC67-12EC-1D32-3C7C-261D7133B76A}"/>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779E6B0B-4BD4-B775-60B1-9C40FCC0BC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C31DDC8-425A-99B7-0069-4F7C2EDF0DA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38EF7DB-50FC-648D-A4CD-758E3C9E06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E9138B92-2A81-C9E4-E288-01795475905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83BD0EA-B76F-9390-50AF-EFC22EF60CEE}"/>
              </a:ext>
            </a:extLst>
          </p:cNvPr>
          <p:cNvSpPr>
            <a:spLocks noGrp="1"/>
          </p:cNvSpPr>
          <p:nvPr>
            <p:ph type="dt" sz="half" idx="10"/>
          </p:nvPr>
        </p:nvSpPr>
        <p:spPr/>
        <p:txBody>
          <a:bodyPr/>
          <a:lstStyle/>
          <a:p>
            <a:fld id="{9D6D6406-ED19-4762-A9B5-B437029841AD}" type="datetimeFigureOut">
              <a:rPr lang="nl-NL" smtClean="0"/>
              <a:t>27-11-2024</a:t>
            </a:fld>
            <a:endParaRPr lang="nl-NL"/>
          </a:p>
        </p:txBody>
      </p:sp>
      <p:sp>
        <p:nvSpPr>
          <p:cNvPr id="8" name="Tijdelijke aanduiding voor voettekst 7">
            <a:extLst>
              <a:ext uri="{FF2B5EF4-FFF2-40B4-BE49-F238E27FC236}">
                <a16:creationId xmlns:a16="http://schemas.microsoft.com/office/drawing/2014/main" id="{66EDF8C0-9DD3-6382-1644-1A06E0F9D92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3A501485-8B76-C11C-06E0-17AD5F87542A}"/>
              </a:ext>
            </a:extLst>
          </p:cNvPr>
          <p:cNvSpPr>
            <a:spLocks noGrp="1"/>
          </p:cNvSpPr>
          <p:nvPr>
            <p:ph type="sldNum" sz="quarter" idx="12"/>
          </p:nvPr>
        </p:nvSpPr>
        <p:spPr/>
        <p:txBody>
          <a:bodyPr/>
          <a:lstStyle/>
          <a:p>
            <a:fld id="{7017FD36-9D8F-4B2B-9E80-3CBF849E2D8A}" type="slidenum">
              <a:rPr lang="nl-NL" smtClean="0"/>
              <a:t>‹nr.›</a:t>
            </a:fld>
            <a:endParaRPr lang="nl-NL"/>
          </a:p>
        </p:txBody>
      </p:sp>
    </p:spTree>
    <p:extLst>
      <p:ext uri="{BB962C8B-B14F-4D97-AF65-F5344CB8AC3E}">
        <p14:creationId xmlns:p14="http://schemas.microsoft.com/office/powerpoint/2010/main" val="3694698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4C39F0-B982-6A4E-D355-BACC613B6201}"/>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23D682D-C1FD-6FC0-A314-DA8DCD0E2DB9}"/>
              </a:ext>
            </a:extLst>
          </p:cNvPr>
          <p:cNvSpPr>
            <a:spLocks noGrp="1"/>
          </p:cNvSpPr>
          <p:nvPr>
            <p:ph type="dt" sz="half" idx="10"/>
          </p:nvPr>
        </p:nvSpPr>
        <p:spPr/>
        <p:txBody>
          <a:bodyPr/>
          <a:lstStyle/>
          <a:p>
            <a:fld id="{9D6D6406-ED19-4762-A9B5-B437029841AD}" type="datetimeFigureOut">
              <a:rPr lang="nl-NL" smtClean="0"/>
              <a:t>27-11-2024</a:t>
            </a:fld>
            <a:endParaRPr lang="nl-NL"/>
          </a:p>
        </p:txBody>
      </p:sp>
      <p:sp>
        <p:nvSpPr>
          <p:cNvPr id="4" name="Tijdelijke aanduiding voor voettekst 3">
            <a:extLst>
              <a:ext uri="{FF2B5EF4-FFF2-40B4-BE49-F238E27FC236}">
                <a16:creationId xmlns:a16="http://schemas.microsoft.com/office/drawing/2014/main" id="{53D6C273-32FF-1CC8-9F7B-A5F09B8D7F7B}"/>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CC1F14DD-045C-6655-2516-2295DC0D4376}"/>
              </a:ext>
            </a:extLst>
          </p:cNvPr>
          <p:cNvSpPr>
            <a:spLocks noGrp="1"/>
          </p:cNvSpPr>
          <p:nvPr>
            <p:ph type="sldNum" sz="quarter" idx="12"/>
          </p:nvPr>
        </p:nvSpPr>
        <p:spPr/>
        <p:txBody>
          <a:bodyPr/>
          <a:lstStyle/>
          <a:p>
            <a:fld id="{7017FD36-9D8F-4B2B-9E80-3CBF849E2D8A}" type="slidenum">
              <a:rPr lang="nl-NL" smtClean="0"/>
              <a:t>‹nr.›</a:t>
            </a:fld>
            <a:endParaRPr lang="nl-NL"/>
          </a:p>
        </p:txBody>
      </p:sp>
    </p:spTree>
    <p:extLst>
      <p:ext uri="{BB962C8B-B14F-4D97-AF65-F5344CB8AC3E}">
        <p14:creationId xmlns:p14="http://schemas.microsoft.com/office/powerpoint/2010/main" val="1039182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D3D837A-956E-F098-9512-9FE5AF92A5D4}"/>
              </a:ext>
            </a:extLst>
          </p:cNvPr>
          <p:cNvSpPr>
            <a:spLocks noGrp="1"/>
          </p:cNvSpPr>
          <p:nvPr>
            <p:ph type="dt" sz="half" idx="10"/>
          </p:nvPr>
        </p:nvSpPr>
        <p:spPr/>
        <p:txBody>
          <a:bodyPr/>
          <a:lstStyle/>
          <a:p>
            <a:fld id="{9D6D6406-ED19-4762-A9B5-B437029841AD}" type="datetimeFigureOut">
              <a:rPr lang="nl-NL" smtClean="0"/>
              <a:t>27-11-2024</a:t>
            </a:fld>
            <a:endParaRPr lang="nl-NL"/>
          </a:p>
        </p:txBody>
      </p:sp>
      <p:sp>
        <p:nvSpPr>
          <p:cNvPr id="3" name="Tijdelijke aanduiding voor voettekst 2">
            <a:extLst>
              <a:ext uri="{FF2B5EF4-FFF2-40B4-BE49-F238E27FC236}">
                <a16:creationId xmlns:a16="http://schemas.microsoft.com/office/drawing/2014/main" id="{72567BE6-52A0-000D-852F-569556822BF1}"/>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5453E40-43C8-5CE0-4424-FDC6412625BE}"/>
              </a:ext>
            </a:extLst>
          </p:cNvPr>
          <p:cNvSpPr>
            <a:spLocks noGrp="1"/>
          </p:cNvSpPr>
          <p:nvPr>
            <p:ph type="sldNum" sz="quarter" idx="12"/>
          </p:nvPr>
        </p:nvSpPr>
        <p:spPr/>
        <p:txBody>
          <a:bodyPr/>
          <a:lstStyle/>
          <a:p>
            <a:fld id="{7017FD36-9D8F-4B2B-9E80-3CBF849E2D8A}" type="slidenum">
              <a:rPr lang="nl-NL" smtClean="0"/>
              <a:t>‹nr.›</a:t>
            </a:fld>
            <a:endParaRPr lang="nl-NL"/>
          </a:p>
        </p:txBody>
      </p:sp>
    </p:spTree>
    <p:extLst>
      <p:ext uri="{BB962C8B-B14F-4D97-AF65-F5344CB8AC3E}">
        <p14:creationId xmlns:p14="http://schemas.microsoft.com/office/powerpoint/2010/main" val="247350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CB5B72-33D2-53D5-FBFE-D66828CEE8E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0C5D7AB-6CAA-DD4B-EB35-26EC3DF462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7678C47-DB6E-7A19-0BB4-C632312048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395D50E-291D-450D-A517-BA49EBA21C54}"/>
              </a:ext>
            </a:extLst>
          </p:cNvPr>
          <p:cNvSpPr>
            <a:spLocks noGrp="1"/>
          </p:cNvSpPr>
          <p:nvPr>
            <p:ph type="dt" sz="half" idx="10"/>
          </p:nvPr>
        </p:nvSpPr>
        <p:spPr/>
        <p:txBody>
          <a:bodyPr/>
          <a:lstStyle/>
          <a:p>
            <a:fld id="{9D6D6406-ED19-4762-A9B5-B437029841AD}" type="datetimeFigureOut">
              <a:rPr lang="nl-NL" smtClean="0"/>
              <a:t>27-11-2024</a:t>
            </a:fld>
            <a:endParaRPr lang="nl-NL"/>
          </a:p>
        </p:txBody>
      </p:sp>
      <p:sp>
        <p:nvSpPr>
          <p:cNvPr id="6" name="Tijdelijke aanduiding voor voettekst 5">
            <a:extLst>
              <a:ext uri="{FF2B5EF4-FFF2-40B4-BE49-F238E27FC236}">
                <a16:creationId xmlns:a16="http://schemas.microsoft.com/office/drawing/2014/main" id="{E7A283F7-23DF-8ECD-B329-E72C31F55DC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E4BC154-4088-669B-FCBC-2BD5D2D8E591}"/>
              </a:ext>
            </a:extLst>
          </p:cNvPr>
          <p:cNvSpPr>
            <a:spLocks noGrp="1"/>
          </p:cNvSpPr>
          <p:nvPr>
            <p:ph type="sldNum" sz="quarter" idx="12"/>
          </p:nvPr>
        </p:nvSpPr>
        <p:spPr/>
        <p:txBody>
          <a:bodyPr/>
          <a:lstStyle/>
          <a:p>
            <a:fld id="{7017FD36-9D8F-4B2B-9E80-3CBF849E2D8A}" type="slidenum">
              <a:rPr lang="nl-NL" smtClean="0"/>
              <a:t>‹nr.›</a:t>
            </a:fld>
            <a:endParaRPr lang="nl-NL"/>
          </a:p>
        </p:txBody>
      </p:sp>
    </p:spTree>
    <p:extLst>
      <p:ext uri="{BB962C8B-B14F-4D97-AF65-F5344CB8AC3E}">
        <p14:creationId xmlns:p14="http://schemas.microsoft.com/office/powerpoint/2010/main" val="1437672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830FAC-A429-2560-005B-23B7FD53481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94040F0-2333-BCDC-7CB6-A85B0FC270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CEFAF3DF-7876-C7F9-0A6E-E6DB1FE520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125B683-E2DB-B30D-E3C9-8F160D48FFEF}"/>
              </a:ext>
            </a:extLst>
          </p:cNvPr>
          <p:cNvSpPr>
            <a:spLocks noGrp="1"/>
          </p:cNvSpPr>
          <p:nvPr>
            <p:ph type="dt" sz="half" idx="10"/>
          </p:nvPr>
        </p:nvSpPr>
        <p:spPr/>
        <p:txBody>
          <a:bodyPr/>
          <a:lstStyle/>
          <a:p>
            <a:fld id="{9D6D6406-ED19-4762-A9B5-B437029841AD}" type="datetimeFigureOut">
              <a:rPr lang="nl-NL" smtClean="0"/>
              <a:t>27-11-2024</a:t>
            </a:fld>
            <a:endParaRPr lang="nl-NL"/>
          </a:p>
        </p:txBody>
      </p:sp>
      <p:sp>
        <p:nvSpPr>
          <p:cNvPr id="6" name="Tijdelijke aanduiding voor voettekst 5">
            <a:extLst>
              <a:ext uri="{FF2B5EF4-FFF2-40B4-BE49-F238E27FC236}">
                <a16:creationId xmlns:a16="http://schemas.microsoft.com/office/drawing/2014/main" id="{6E32D885-9681-DE19-4261-1ECF5C957EC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126E5F9-2E80-C490-D397-CACDFF4D7F46}"/>
              </a:ext>
            </a:extLst>
          </p:cNvPr>
          <p:cNvSpPr>
            <a:spLocks noGrp="1"/>
          </p:cNvSpPr>
          <p:nvPr>
            <p:ph type="sldNum" sz="quarter" idx="12"/>
          </p:nvPr>
        </p:nvSpPr>
        <p:spPr/>
        <p:txBody>
          <a:bodyPr/>
          <a:lstStyle/>
          <a:p>
            <a:fld id="{7017FD36-9D8F-4B2B-9E80-3CBF849E2D8A}" type="slidenum">
              <a:rPr lang="nl-NL" smtClean="0"/>
              <a:t>‹nr.›</a:t>
            </a:fld>
            <a:endParaRPr lang="nl-NL"/>
          </a:p>
        </p:txBody>
      </p:sp>
    </p:spTree>
    <p:extLst>
      <p:ext uri="{BB962C8B-B14F-4D97-AF65-F5344CB8AC3E}">
        <p14:creationId xmlns:p14="http://schemas.microsoft.com/office/powerpoint/2010/main" val="4136251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8AABD48-0FD9-F3EA-369E-46B59D440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0F955AA-0A0C-2395-A63E-2030E363A9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15FF430-5CB3-92FD-5F8C-E6C763CF10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6D6406-ED19-4762-A9B5-B437029841AD}" type="datetimeFigureOut">
              <a:rPr lang="nl-NL" smtClean="0"/>
              <a:t>27-11-2024</a:t>
            </a:fld>
            <a:endParaRPr lang="nl-NL"/>
          </a:p>
        </p:txBody>
      </p:sp>
      <p:sp>
        <p:nvSpPr>
          <p:cNvPr id="5" name="Tijdelijke aanduiding voor voettekst 4">
            <a:extLst>
              <a:ext uri="{FF2B5EF4-FFF2-40B4-BE49-F238E27FC236}">
                <a16:creationId xmlns:a16="http://schemas.microsoft.com/office/drawing/2014/main" id="{EE3C1F9C-248C-A1C5-D5B7-B3E7BDB2CD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F4C3E83F-D47A-F50F-0EB4-B8F4A054C3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7FD36-9D8F-4B2B-9E80-3CBF849E2D8A}" type="slidenum">
              <a:rPr lang="nl-NL" smtClean="0"/>
              <a:t>‹nr.›</a:t>
            </a:fld>
            <a:endParaRPr lang="nl-NL"/>
          </a:p>
        </p:txBody>
      </p:sp>
    </p:spTree>
    <p:extLst>
      <p:ext uri="{BB962C8B-B14F-4D97-AF65-F5344CB8AC3E}">
        <p14:creationId xmlns:p14="http://schemas.microsoft.com/office/powerpoint/2010/main" val="3132915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A5CFB3CD-E76C-4A18-BC02-5825364FA982}"/>
              </a:ext>
            </a:extLst>
          </p:cNvPr>
          <p:cNvSpPr>
            <a:spLocks noGrp="1"/>
          </p:cNvSpPr>
          <p:nvPr>
            <p:ph type="subTitle" idx="1"/>
          </p:nvPr>
        </p:nvSpPr>
        <p:spPr>
          <a:xfrm>
            <a:off x="1738738" y="4554677"/>
            <a:ext cx="10037930" cy="2290763"/>
          </a:xfrm>
        </p:spPr>
        <p:txBody>
          <a:bodyPr>
            <a:normAutofit fontScale="85000" lnSpcReduction="10000"/>
          </a:bodyPr>
          <a:lstStyle/>
          <a:p>
            <a:endParaRPr lang="nl-NL" dirty="0"/>
          </a:p>
          <a:p>
            <a:r>
              <a:rPr lang="nl-NL" sz="4400" dirty="0"/>
              <a:t>Bijeenkomst DGB bij Haagsche GV Leeuwenbergh</a:t>
            </a:r>
          </a:p>
          <a:p>
            <a:r>
              <a:rPr lang="nl-NL" sz="4400" dirty="0"/>
              <a:t>in Den Haag</a:t>
            </a:r>
          </a:p>
          <a:p>
            <a:r>
              <a:rPr lang="nl-NL" sz="4400" dirty="0"/>
              <a:t>27 november 2024</a:t>
            </a:r>
          </a:p>
        </p:txBody>
      </p:sp>
      <p:pic>
        <p:nvPicPr>
          <p:cNvPr id="6" name="Afbeelding 5">
            <a:extLst>
              <a:ext uri="{FF2B5EF4-FFF2-40B4-BE49-F238E27FC236}">
                <a16:creationId xmlns:a16="http://schemas.microsoft.com/office/drawing/2014/main" id="{76942A77-B2D7-4F19-8378-15D3A35AA53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5900" y="225425"/>
            <a:ext cx="14033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Afbeelding 7" descr="Afbeelding met gras, buitenshuis, wolk, boom&#10;&#10;Automatisch gegenereerde beschrijving">
            <a:extLst>
              <a:ext uri="{FF2B5EF4-FFF2-40B4-BE49-F238E27FC236}">
                <a16:creationId xmlns:a16="http://schemas.microsoft.com/office/drawing/2014/main" id="{01ABEF81-B919-B9E2-962A-F52DE7F95F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0930" y="-8950"/>
            <a:ext cx="9127253" cy="4563627"/>
          </a:xfrm>
          <a:prstGeom prst="rect">
            <a:avLst/>
          </a:prstGeom>
        </p:spPr>
      </p:pic>
    </p:spTree>
    <p:extLst>
      <p:ext uri="{BB962C8B-B14F-4D97-AF65-F5344CB8AC3E}">
        <p14:creationId xmlns:p14="http://schemas.microsoft.com/office/powerpoint/2010/main" val="1730360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1CE3F0-04A2-DF8E-0109-006F5941316F}"/>
              </a:ext>
            </a:extLst>
          </p:cNvPr>
          <p:cNvSpPr>
            <a:spLocks noGrp="1"/>
          </p:cNvSpPr>
          <p:nvPr>
            <p:ph type="title"/>
          </p:nvPr>
        </p:nvSpPr>
        <p:spPr>
          <a:xfrm>
            <a:off x="1927123" y="-88812"/>
            <a:ext cx="9426677" cy="1325563"/>
          </a:xfrm>
        </p:spPr>
        <p:txBody>
          <a:bodyPr>
            <a:normAutofit/>
          </a:bodyPr>
          <a:lstStyle/>
          <a:p>
            <a:pPr algn="ctr"/>
            <a:r>
              <a:rPr lang="nl-NL" sz="3600" b="1" dirty="0"/>
              <a:t>Agenda woensdag 24 november 2024</a:t>
            </a:r>
          </a:p>
        </p:txBody>
      </p:sp>
      <p:pic>
        <p:nvPicPr>
          <p:cNvPr id="3" name="Afbeelding 2">
            <a:extLst>
              <a:ext uri="{FF2B5EF4-FFF2-40B4-BE49-F238E27FC236}">
                <a16:creationId xmlns:a16="http://schemas.microsoft.com/office/drawing/2014/main" id="{C34FAE47-EDD7-F054-F1A2-B14E48CC4A5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5900" y="201701"/>
            <a:ext cx="14033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kstvak 9">
            <a:extLst>
              <a:ext uri="{FF2B5EF4-FFF2-40B4-BE49-F238E27FC236}">
                <a16:creationId xmlns:a16="http://schemas.microsoft.com/office/drawing/2014/main" id="{32FFA849-3897-77F7-5FDC-2A72043937B5}"/>
              </a:ext>
            </a:extLst>
          </p:cNvPr>
          <p:cNvSpPr txBox="1"/>
          <p:nvPr/>
        </p:nvSpPr>
        <p:spPr>
          <a:xfrm>
            <a:off x="432209" y="1511734"/>
            <a:ext cx="11582810" cy="4524315"/>
          </a:xfrm>
          <a:prstGeom prst="rect">
            <a:avLst/>
          </a:prstGeom>
          <a:noFill/>
        </p:spPr>
        <p:txBody>
          <a:bodyPr wrap="square">
            <a:spAutoFit/>
          </a:bodyPr>
          <a:lstStyle/>
          <a:p>
            <a:pPr marL="457200" indent="-457200">
              <a:buAutoNum type="arabicPeriod"/>
            </a:pPr>
            <a:r>
              <a:rPr lang="nl-NL" sz="2000" dirty="0"/>
              <a:t>Opening, </a:t>
            </a:r>
            <a:r>
              <a:rPr lang="nl-NL" sz="2000" dirty="0">
                <a:effectLst/>
                <a:latin typeface="Aptos" panose="020B0004020202020204" pitchFamily="34" charset="0"/>
                <a:ea typeface="Aptos" panose="020B0004020202020204" pitchFamily="34" charset="0"/>
                <a:cs typeface="Aptos" panose="020B0004020202020204" pitchFamily="34" charset="0"/>
              </a:rPr>
              <a:t>Inloop: 10.00 uur met koffie</a:t>
            </a:r>
          </a:p>
          <a:p>
            <a:pPr marL="457200" indent="-457200">
              <a:buAutoNum type="arabicPeriod"/>
            </a:pPr>
            <a:r>
              <a:rPr lang="nl-NL" sz="2000" dirty="0">
                <a:effectLst/>
                <a:latin typeface="Aptos" panose="020B0004020202020204" pitchFamily="34" charset="0"/>
                <a:ea typeface="Aptos" panose="020B0004020202020204" pitchFamily="34" charset="0"/>
                <a:cs typeface="Aptos" panose="020B0004020202020204" pitchFamily="34" charset="0"/>
              </a:rPr>
              <a:t>10.30 welkomstwoord en bespreken lopende projecten DGB (FW en leden kennisplatform), rondje langs de aanwezige banen over hoe onkruid terug te dringen. </a:t>
            </a:r>
          </a:p>
          <a:p>
            <a:pPr marL="457200" indent="-457200">
              <a:buAutoNum type="arabicPeriod"/>
            </a:pPr>
            <a:r>
              <a:rPr lang="nl-NL" sz="2000" dirty="0">
                <a:effectLst/>
                <a:latin typeface="Aptos" panose="020B0004020202020204" pitchFamily="34" charset="0"/>
                <a:ea typeface="Aptos" panose="020B0004020202020204" pitchFamily="34" charset="0"/>
                <a:cs typeface="Aptos" panose="020B0004020202020204" pitchFamily="34" charset="0"/>
              </a:rPr>
              <a:t>11.30 Korte inleiding door Jannes over wat er speelt in de greenkeepers wereld</a:t>
            </a:r>
          </a:p>
          <a:p>
            <a:pPr marL="457200" indent="-457200">
              <a:buAutoNum type="arabicPeriod"/>
            </a:pPr>
            <a:r>
              <a:rPr lang="nl-NL" sz="2000" dirty="0">
                <a:effectLst/>
                <a:latin typeface="Aptos" panose="020B0004020202020204" pitchFamily="34" charset="0"/>
                <a:ea typeface="Aptos" panose="020B0004020202020204" pitchFamily="34" charset="0"/>
                <a:cs typeface="Aptos" panose="020B0004020202020204" pitchFamily="34" charset="0"/>
              </a:rPr>
              <a:t>12.00 Introductie greenkeeping op Leeuwenberg (door Andrew) o.a. inzet robot maaiers</a:t>
            </a:r>
          </a:p>
          <a:p>
            <a:pPr marL="457200" indent="-457200">
              <a:buAutoNum type="arabicPeriod"/>
            </a:pPr>
            <a:r>
              <a:rPr lang="nl-NL" sz="2000" dirty="0">
                <a:effectLst/>
                <a:latin typeface="Aptos" panose="020B0004020202020204" pitchFamily="34" charset="0"/>
                <a:ea typeface="Aptos" panose="020B0004020202020204" pitchFamily="34" charset="0"/>
                <a:cs typeface="Aptos" panose="020B0004020202020204" pitchFamily="34" charset="0"/>
              </a:rPr>
              <a:t>12.30 Lunchpauze</a:t>
            </a:r>
          </a:p>
          <a:p>
            <a:pPr marL="457200" indent="-457200">
              <a:buAutoNum type="arabicPeriod"/>
            </a:pPr>
            <a:r>
              <a:rPr lang="nl-NL" sz="2000" dirty="0">
                <a:effectLst/>
                <a:latin typeface="Aptos" panose="020B0004020202020204" pitchFamily="34" charset="0"/>
                <a:ea typeface="Aptos" panose="020B0004020202020204" pitchFamily="34" charset="0"/>
                <a:cs typeface="Aptos" panose="020B0004020202020204" pitchFamily="34" charset="0"/>
              </a:rPr>
              <a:t>13.30 Rondje over de baan en langs de loods en kennismaking track man (driving range)</a:t>
            </a:r>
          </a:p>
          <a:p>
            <a:pPr marL="457200" indent="-457200">
              <a:buAutoNum type="arabicPeriod"/>
            </a:pPr>
            <a:r>
              <a:rPr lang="nl-NL" sz="2000" dirty="0">
                <a:effectLst/>
                <a:latin typeface="Aptos" panose="020B0004020202020204" pitchFamily="34" charset="0"/>
                <a:ea typeface="Aptos" panose="020B0004020202020204" pitchFamily="34" charset="0"/>
                <a:cs typeface="Aptos" panose="020B0004020202020204" pitchFamily="34" charset="0"/>
              </a:rPr>
              <a:t>15.15 Koffie/thee</a:t>
            </a:r>
          </a:p>
          <a:p>
            <a:pPr marL="457200" indent="-457200">
              <a:buAutoNum type="arabicPeriod"/>
            </a:pPr>
            <a:r>
              <a:rPr lang="nl-NL" sz="2000" dirty="0">
                <a:effectLst/>
                <a:latin typeface="Aptos" panose="020B0004020202020204" pitchFamily="34" charset="0"/>
                <a:ea typeface="Aptos" panose="020B0004020202020204" pitchFamily="34" charset="0"/>
                <a:cs typeface="Aptos" panose="020B0004020202020204" pitchFamily="34" charset="0"/>
              </a:rPr>
              <a:t>15.30 Presentatie door Roy Keunen van Nova </a:t>
            </a:r>
            <a:r>
              <a:rPr lang="nl-NL" sz="2000" dirty="0" err="1">
                <a:effectLst/>
                <a:latin typeface="Aptos" panose="020B0004020202020204" pitchFamily="34" charset="0"/>
                <a:ea typeface="Aptos" panose="020B0004020202020204" pitchFamily="34" charset="0"/>
                <a:cs typeface="Aptos" panose="020B0004020202020204" pitchFamily="34" charset="0"/>
              </a:rPr>
              <a:t>Crop</a:t>
            </a:r>
            <a:r>
              <a:rPr lang="nl-NL" sz="2000" dirty="0">
                <a:effectLst/>
                <a:latin typeface="Aptos" panose="020B0004020202020204" pitchFamily="34" charset="0"/>
                <a:ea typeface="Aptos" panose="020B0004020202020204" pitchFamily="34" charset="0"/>
                <a:cs typeface="Aptos" panose="020B0004020202020204" pitchFamily="34" charset="0"/>
              </a:rPr>
              <a:t> Control over plant sap analyses</a:t>
            </a:r>
          </a:p>
          <a:p>
            <a:pPr marL="457200" indent="-457200">
              <a:buAutoNum type="arabicPeriod"/>
            </a:pPr>
            <a:r>
              <a:rPr lang="nl-NL" sz="2000" dirty="0">
                <a:effectLst/>
                <a:latin typeface="Aptos" panose="020B0004020202020204" pitchFamily="34" charset="0"/>
                <a:ea typeface="Aptos" panose="020B0004020202020204" pitchFamily="34" charset="0"/>
                <a:cs typeface="Aptos" panose="020B0004020202020204" pitchFamily="34" charset="0"/>
              </a:rPr>
              <a:t>16.30 Jaarkalender 2025 – studiereis -onderzoek programma- dollar spot mededelingen en vervolg</a:t>
            </a:r>
          </a:p>
          <a:p>
            <a:pPr marL="457200" indent="-457200">
              <a:buAutoNum type="arabicPeriod"/>
            </a:pPr>
            <a:r>
              <a:rPr lang="nl-NL" sz="2000" dirty="0">
                <a:effectLst/>
                <a:latin typeface="Aptos" panose="020B0004020202020204" pitchFamily="34" charset="0"/>
                <a:ea typeface="Aptos" panose="020B0004020202020204" pitchFamily="34" charset="0"/>
                <a:cs typeface="Aptos" panose="020B0004020202020204" pitchFamily="34" charset="0"/>
              </a:rPr>
              <a:t>17.15 Afsluiting, borrel</a:t>
            </a:r>
          </a:p>
          <a:p>
            <a:pPr marL="457200" indent="-457200">
              <a:buAutoNum type="arabicPeriod"/>
            </a:pPr>
            <a:r>
              <a:rPr lang="nl-NL" sz="2000" dirty="0">
                <a:effectLst/>
                <a:latin typeface="Aptos" panose="020B0004020202020204" pitchFamily="34" charset="0"/>
                <a:ea typeface="Aptos" panose="020B0004020202020204" pitchFamily="34" charset="0"/>
                <a:cs typeface="Aptos" panose="020B0004020202020204" pitchFamily="34" charset="0"/>
              </a:rPr>
              <a:t>18.00 Diner</a:t>
            </a:r>
          </a:p>
          <a:p>
            <a:pPr marL="457200" indent="-457200">
              <a:buAutoNum type="arabicPeriod"/>
            </a:pPr>
            <a:r>
              <a:rPr lang="nl-NL" sz="2000" dirty="0">
                <a:effectLst/>
                <a:latin typeface="Aptos" panose="020B0004020202020204" pitchFamily="34" charset="0"/>
                <a:ea typeface="Aptos" panose="020B0004020202020204" pitchFamily="34" charset="0"/>
                <a:cs typeface="Aptos" panose="020B0004020202020204" pitchFamily="34" charset="0"/>
              </a:rPr>
              <a:t>Rond 20.30 Afsluiting</a:t>
            </a:r>
          </a:p>
          <a:p>
            <a:endParaRPr lang="nl-NL" sz="2800" dirty="0"/>
          </a:p>
        </p:txBody>
      </p:sp>
    </p:spTree>
    <p:extLst>
      <p:ext uri="{BB962C8B-B14F-4D97-AF65-F5344CB8AC3E}">
        <p14:creationId xmlns:p14="http://schemas.microsoft.com/office/powerpoint/2010/main" val="3883257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7D9781AF-D933-CB19-0127-ECFFEDD6F769}"/>
              </a:ext>
            </a:extLst>
          </p:cNvPr>
          <p:cNvPicPr>
            <a:picLocks noChangeAspect="1"/>
          </p:cNvPicPr>
          <p:nvPr/>
        </p:nvPicPr>
        <p:blipFill>
          <a:blip r:embed="rId2"/>
          <a:stretch>
            <a:fillRect/>
          </a:stretch>
        </p:blipFill>
        <p:spPr>
          <a:xfrm>
            <a:off x="563274" y="1140110"/>
            <a:ext cx="6506120" cy="5455952"/>
          </a:xfrm>
          <a:prstGeom prst="rect">
            <a:avLst/>
          </a:prstGeom>
        </p:spPr>
      </p:pic>
      <p:sp>
        <p:nvSpPr>
          <p:cNvPr id="3" name="Ondertitel 2">
            <a:extLst>
              <a:ext uri="{FF2B5EF4-FFF2-40B4-BE49-F238E27FC236}">
                <a16:creationId xmlns:a16="http://schemas.microsoft.com/office/drawing/2014/main" id="{3C41C4FC-3C27-7AFC-9771-F87AA534673B}"/>
              </a:ext>
            </a:extLst>
          </p:cNvPr>
          <p:cNvSpPr>
            <a:spLocks noGrp="1"/>
          </p:cNvSpPr>
          <p:nvPr>
            <p:ph type="title"/>
          </p:nvPr>
        </p:nvSpPr>
        <p:spPr>
          <a:xfrm>
            <a:off x="7207045" y="881698"/>
            <a:ext cx="4866968" cy="5853399"/>
          </a:xfrm>
        </p:spPr>
        <p:txBody>
          <a:bodyPr>
            <a:normAutofit/>
          </a:bodyPr>
          <a:lstStyle/>
          <a:p>
            <a:pPr algn="l"/>
            <a:r>
              <a:rPr lang="nl-NL" sz="2000" b="1" dirty="0"/>
              <a:t>1. </a:t>
            </a:r>
            <a:r>
              <a:rPr lang="nl-NL" sz="1800" b="1" dirty="0"/>
              <a:t>Green snelheid – constant gedurende het speelseizoen, (waarom belangrijk voor golfers)</a:t>
            </a:r>
            <a:br>
              <a:rPr lang="nl-NL" sz="1800" b="1" dirty="0"/>
            </a:br>
            <a:r>
              <a:rPr lang="nl-NL" sz="1800" b="1" dirty="0"/>
              <a:t>2. Stikstoftoepassingen overwegend vroeg in maart en minimale stikstoftoepassingen gedurende het seizoen - waarom belangrijk voor golfers / gras</a:t>
            </a:r>
            <a:br>
              <a:rPr lang="nl-NL" sz="1800" b="1" dirty="0"/>
            </a:br>
            <a:r>
              <a:rPr lang="nl-NL" sz="1800" b="1" dirty="0"/>
              <a:t>3. Gras maaien, volumeopvang - 5 ml/m2 gemiddeld - waarom belangrijk voor golfers / </a:t>
            </a:r>
            <a:br>
              <a:rPr lang="nl-NL" sz="1800" b="1" dirty="0"/>
            </a:br>
            <a:r>
              <a:rPr lang="nl-NL" sz="1800" b="1" dirty="0"/>
              <a:t>Vragen over Gras Putting greens</a:t>
            </a:r>
            <a:br>
              <a:rPr lang="nl-NL" sz="1800" b="1" dirty="0"/>
            </a:br>
            <a:r>
              <a:rPr lang="nl-NL" sz="1800" b="1" dirty="0"/>
              <a:t>4. Groeit het gras te snel of te langzaam? </a:t>
            </a:r>
            <a:br>
              <a:rPr lang="nl-NL" sz="1800" b="1" dirty="0"/>
            </a:br>
            <a:r>
              <a:rPr lang="nl-NL" sz="1800" b="1" dirty="0"/>
              <a:t>5. Wat gebeurt er bij een te snelle grasgroei?</a:t>
            </a:r>
            <a:br>
              <a:rPr lang="nl-NL" sz="1800" b="1" dirty="0"/>
            </a:br>
            <a:r>
              <a:rPr lang="nl-NL" sz="1800" b="1" dirty="0"/>
              <a:t>6. Wat gebeurt er bij een te trage grasgroei?</a:t>
            </a:r>
            <a:br>
              <a:rPr lang="nl-NL" sz="1800" b="1" dirty="0"/>
            </a:br>
            <a:r>
              <a:rPr lang="nl-NL" sz="1800" b="1" dirty="0"/>
              <a:t>7. Hoe kunt u de grasgroei versnellen?</a:t>
            </a:r>
            <a:br>
              <a:rPr lang="nl-NL" sz="1800" b="1" dirty="0"/>
            </a:br>
            <a:r>
              <a:rPr lang="nl-NL" sz="1800" b="1" dirty="0"/>
              <a:t>8. Hoe kun je de grasgroei vertragen? </a:t>
            </a:r>
            <a:br>
              <a:rPr lang="nl-NL" sz="1800" b="1" dirty="0"/>
            </a:br>
            <a:r>
              <a:rPr lang="nl-NL" sz="1800" b="1" dirty="0"/>
              <a:t>9. Hoe kan de natuur de groei van gras versnellen?</a:t>
            </a:r>
            <a:br>
              <a:rPr lang="nl-NL" sz="1800" b="1" dirty="0"/>
            </a:br>
            <a:r>
              <a:rPr lang="nl-NL" sz="1800" b="1" dirty="0"/>
              <a:t>10. Hoe kan de natuur de groei van gras vertragen? </a:t>
            </a:r>
            <a:br>
              <a:rPr lang="nl-NL" sz="1800" b="1" dirty="0"/>
            </a:br>
            <a:r>
              <a:rPr lang="nl-NL" sz="1800" b="1" dirty="0"/>
              <a:t>11. Welke invloed heeft de snelheid van de grasgroei op uw onderhoudsplanning?</a:t>
            </a:r>
            <a:br>
              <a:rPr lang="nl-NL" sz="1800" b="1" dirty="0"/>
            </a:br>
            <a:r>
              <a:rPr lang="nl-NL" sz="1800" b="1" dirty="0"/>
              <a:t>12. Welke invloed heeft de snelheid van de grasgroei op de golfers die op uw golfbaan spelen?</a:t>
            </a:r>
          </a:p>
        </p:txBody>
      </p:sp>
      <p:pic>
        <p:nvPicPr>
          <p:cNvPr id="2" name="Afbeelding 1">
            <a:extLst>
              <a:ext uri="{FF2B5EF4-FFF2-40B4-BE49-F238E27FC236}">
                <a16:creationId xmlns:a16="http://schemas.microsoft.com/office/drawing/2014/main" id="{79BE2C99-6BFF-5F4C-507B-EB806F2E6DB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5900" y="201701"/>
            <a:ext cx="14033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el 1">
            <a:extLst>
              <a:ext uri="{FF2B5EF4-FFF2-40B4-BE49-F238E27FC236}">
                <a16:creationId xmlns:a16="http://schemas.microsoft.com/office/drawing/2014/main" id="{4463DECA-D6FE-EF0A-2F5C-792DE1674B43}"/>
              </a:ext>
            </a:extLst>
          </p:cNvPr>
          <p:cNvSpPr txBox="1">
            <a:spLocks/>
          </p:cNvSpPr>
          <p:nvPr/>
        </p:nvSpPr>
        <p:spPr>
          <a:xfrm>
            <a:off x="3598606" y="-88812"/>
            <a:ext cx="779840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t>Grass Clippings Volume</a:t>
            </a:r>
          </a:p>
        </p:txBody>
      </p:sp>
    </p:spTree>
    <p:extLst>
      <p:ext uri="{BB962C8B-B14F-4D97-AF65-F5344CB8AC3E}">
        <p14:creationId xmlns:p14="http://schemas.microsoft.com/office/powerpoint/2010/main" val="1053293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271AEE-F39C-7DA3-7E85-63D4CEC1C307}"/>
              </a:ext>
            </a:extLst>
          </p:cNvPr>
          <p:cNvSpPr>
            <a:spLocks noGrp="1"/>
          </p:cNvSpPr>
          <p:nvPr>
            <p:ph type="title"/>
          </p:nvPr>
        </p:nvSpPr>
        <p:spPr>
          <a:xfrm>
            <a:off x="2672080" y="-88812"/>
            <a:ext cx="9025820" cy="1325563"/>
          </a:xfrm>
        </p:spPr>
        <p:txBody>
          <a:bodyPr>
            <a:normAutofit/>
          </a:bodyPr>
          <a:lstStyle/>
          <a:p>
            <a:r>
              <a:rPr lang="en-GB" sz="3600" dirty="0" err="1"/>
              <a:t>Voordelen</a:t>
            </a:r>
            <a:r>
              <a:rPr lang="en-GB" sz="3600" dirty="0"/>
              <a:t> van </a:t>
            </a:r>
            <a:r>
              <a:rPr lang="en-GB" sz="3600" dirty="0" err="1"/>
              <a:t>meten</a:t>
            </a:r>
            <a:r>
              <a:rPr lang="en-GB" sz="3600" dirty="0"/>
              <a:t> grass clippings</a:t>
            </a:r>
          </a:p>
        </p:txBody>
      </p:sp>
      <p:sp>
        <p:nvSpPr>
          <p:cNvPr id="3" name="Tijdelijke aanduiding voor inhoud 2">
            <a:extLst>
              <a:ext uri="{FF2B5EF4-FFF2-40B4-BE49-F238E27FC236}">
                <a16:creationId xmlns:a16="http://schemas.microsoft.com/office/drawing/2014/main" id="{899FC965-2504-D2B4-8334-85086931E5B7}"/>
              </a:ext>
            </a:extLst>
          </p:cNvPr>
          <p:cNvSpPr>
            <a:spLocks noGrp="1"/>
          </p:cNvSpPr>
          <p:nvPr>
            <p:ph idx="1"/>
          </p:nvPr>
        </p:nvSpPr>
        <p:spPr>
          <a:xfrm>
            <a:off x="502920" y="1429384"/>
            <a:ext cx="10515600" cy="5226915"/>
          </a:xfrm>
        </p:spPr>
        <p:txBody>
          <a:bodyPr>
            <a:normAutofit fontScale="85000" lnSpcReduction="20000"/>
          </a:bodyPr>
          <a:lstStyle/>
          <a:p>
            <a:pPr marL="0" indent="0">
              <a:buNone/>
            </a:pPr>
            <a:r>
              <a:rPr lang="nl-NL" dirty="0"/>
              <a:t>1. Efficiënter Grasmaaien</a:t>
            </a:r>
          </a:p>
          <a:p>
            <a:pPr marL="0" indent="0">
              <a:buNone/>
            </a:pPr>
            <a:r>
              <a:rPr lang="nl-NL" dirty="0"/>
              <a:t>2. Beter Begrip van Grasgroei</a:t>
            </a:r>
          </a:p>
          <a:p>
            <a:pPr marL="0" indent="0">
              <a:buNone/>
            </a:pPr>
            <a:r>
              <a:rPr lang="nl-NL" dirty="0"/>
              <a:t>3. Verbeterd Beheer van Grasafval</a:t>
            </a:r>
          </a:p>
          <a:p>
            <a:pPr marL="0" indent="0">
              <a:buNone/>
            </a:pPr>
            <a:r>
              <a:rPr lang="nl-NL" dirty="0"/>
              <a:t>4. Duurzaam Onderhoud</a:t>
            </a:r>
          </a:p>
          <a:p>
            <a:pPr marL="0" indent="0">
              <a:buNone/>
            </a:pPr>
            <a:r>
              <a:rPr lang="nl-NL" dirty="0"/>
              <a:t>5. Kostenbesparing</a:t>
            </a:r>
          </a:p>
          <a:p>
            <a:pPr marL="0" indent="0">
              <a:buNone/>
            </a:pPr>
            <a:r>
              <a:rPr lang="nl-NL" dirty="0"/>
              <a:t>6. Betere Speelomstandigheden en Esthetiek</a:t>
            </a:r>
          </a:p>
          <a:p>
            <a:pPr marL="0" indent="0">
              <a:buNone/>
            </a:pPr>
            <a:r>
              <a:rPr lang="nl-NL" dirty="0"/>
              <a:t>7. Inzicht in Milieu-impact</a:t>
            </a:r>
          </a:p>
          <a:p>
            <a:pPr marL="0" indent="0">
              <a:buNone/>
            </a:pPr>
            <a:r>
              <a:rPr lang="nl-NL" dirty="0"/>
              <a:t>8. Betere Arbeidsplanning</a:t>
            </a:r>
          </a:p>
          <a:p>
            <a:pPr marL="0" indent="0">
              <a:buNone/>
            </a:pPr>
            <a:r>
              <a:rPr lang="nl-NL" dirty="0"/>
              <a:t>9. Betere Verantwoording en Rapportage</a:t>
            </a:r>
          </a:p>
          <a:p>
            <a:pPr marL="0" indent="0">
              <a:buNone/>
            </a:pPr>
            <a:r>
              <a:rPr lang="nl-NL" dirty="0"/>
              <a:t>Conclusie: Het meten van grass clippings biedt niet alleen praktische voordelen voor het maaien en onderhouden van de greens, maar ook strategische voordelen zoals kostenbesparing, duurzaamheid en verbetering van de speelomstandigheden. Het zorgt voor een beter </a:t>
            </a:r>
            <a:r>
              <a:rPr lang="nl-NL" dirty="0" err="1"/>
              <a:t>datagestuurd</a:t>
            </a:r>
            <a:r>
              <a:rPr lang="nl-NL" dirty="0"/>
              <a:t> en efficiënter beheer van de golfbaan, wat op de lange termijn zowel de kwaliteit van de greens als de bedrijfsvoering ten goede komt.</a:t>
            </a:r>
          </a:p>
          <a:p>
            <a:endParaRPr lang="en-GB" dirty="0"/>
          </a:p>
        </p:txBody>
      </p:sp>
      <p:pic>
        <p:nvPicPr>
          <p:cNvPr id="4" name="Afbeelding 3">
            <a:extLst>
              <a:ext uri="{FF2B5EF4-FFF2-40B4-BE49-F238E27FC236}">
                <a16:creationId xmlns:a16="http://schemas.microsoft.com/office/drawing/2014/main" id="{DCEB2C38-22C1-EE02-C29E-D41008D6623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5900" y="201701"/>
            <a:ext cx="14033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6103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662597-02AE-63B6-6EA3-16A59D72E7DB}"/>
              </a:ext>
            </a:extLst>
          </p:cNvPr>
          <p:cNvSpPr>
            <a:spLocks noGrp="1"/>
          </p:cNvSpPr>
          <p:nvPr>
            <p:ph type="title"/>
          </p:nvPr>
        </p:nvSpPr>
        <p:spPr>
          <a:xfrm>
            <a:off x="2377440" y="-88812"/>
            <a:ext cx="9019570" cy="1325563"/>
          </a:xfrm>
        </p:spPr>
        <p:txBody>
          <a:bodyPr>
            <a:normAutofit/>
          </a:bodyPr>
          <a:lstStyle/>
          <a:p>
            <a:r>
              <a:rPr lang="nl-NL" sz="3600" b="1" dirty="0"/>
              <a:t>Onkruid vrijmaken KHG&amp;CC (bosgroep)</a:t>
            </a:r>
          </a:p>
        </p:txBody>
      </p:sp>
      <p:pic>
        <p:nvPicPr>
          <p:cNvPr id="4" name="Tijdelijke aanduiding voor inhoud 3">
            <a:extLst>
              <a:ext uri="{FF2B5EF4-FFF2-40B4-BE49-F238E27FC236}">
                <a16:creationId xmlns:a16="http://schemas.microsoft.com/office/drawing/2014/main" id="{CA425376-FECE-4F89-CD26-936540DCEA13}"/>
              </a:ext>
            </a:extLst>
          </p:cNvPr>
          <p:cNvPicPr>
            <a:picLocks noGrp="1" noChangeAspect="1"/>
          </p:cNvPicPr>
          <p:nvPr>
            <p:ph idx="1"/>
          </p:nvPr>
        </p:nvPicPr>
        <p:blipFill>
          <a:blip r:embed="rId2"/>
          <a:stretch>
            <a:fillRect/>
          </a:stretch>
        </p:blipFill>
        <p:spPr>
          <a:xfrm>
            <a:off x="843899" y="2196661"/>
            <a:ext cx="10553111" cy="3626069"/>
          </a:xfrm>
          <a:prstGeom prst="rect">
            <a:avLst/>
          </a:prstGeom>
        </p:spPr>
      </p:pic>
      <p:pic>
        <p:nvPicPr>
          <p:cNvPr id="5" name="Afbeelding 4">
            <a:extLst>
              <a:ext uri="{FF2B5EF4-FFF2-40B4-BE49-F238E27FC236}">
                <a16:creationId xmlns:a16="http://schemas.microsoft.com/office/drawing/2014/main" id="{19607033-C07C-A8C3-41E1-0541FEF332E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5900" y="201701"/>
            <a:ext cx="14033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4478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1CE3F0-04A2-DF8E-0109-006F5941316F}"/>
              </a:ext>
            </a:extLst>
          </p:cNvPr>
          <p:cNvSpPr>
            <a:spLocks noGrp="1"/>
          </p:cNvSpPr>
          <p:nvPr>
            <p:ph type="title"/>
          </p:nvPr>
        </p:nvSpPr>
        <p:spPr>
          <a:xfrm>
            <a:off x="3224981" y="0"/>
            <a:ext cx="8128819" cy="1325563"/>
          </a:xfrm>
        </p:spPr>
        <p:txBody>
          <a:bodyPr>
            <a:normAutofit/>
          </a:bodyPr>
          <a:lstStyle/>
          <a:p>
            <a:r>
              <a:rPr lang="nl-NL" sz="3600" b="1" dirty="0"/>
              <a:t>Jaarplan 2025 en Studiereis juni </a:t>
            </a:r>
          </a:p>
        </p:txBody>
      </p:sp>
      <p:sp>
        <p:nvSpPr>
          <p:cNvPr id="7" name="Tijdelijke aanduiding voor inhoud 6">
            <a:extLst>
              <a:ext uri="{FF2B5EF4-FFF2-40B4-BE49-F238E27FC236}">
                <a16:creationId xmlns:a16="http://schemas.microsoft.com/office/drawing/2014/main" id="{8E7016A8-8A96-E766-A880-308E58294D12}"/>
              </a:ext>
            </a:extLst>
          </p:cNvPr>
          <p:cNvSpPr>
            <a:spLocks noGrp="1"/>
          </p:cNvSpPr>
          <p:nvPr>
            <p:ph idx="1"/>
          </p:nvPr>
        </p:nvSpPr>
        <p:spPr>
          <a:xfrm>
            <a:off x="580103" y="1376515"/>
            <a:ext cx="10773697" cy="4800447"/>
          </a:xfrm>
        </p:spPr>
        <p:txBody>
          <a:bodyPr>
            <a:normAutofit fontScale="92500" lnSpcReduction="10000"/>
          </a:bodyPr>
          <a:lstStyle/>
          <a:p>
            <a:pPr marL="0" indent="0">
              <a:buNone/>
            </a:pPr>
            <a:endParaRPr lang="nl-NL" dirty="0"/>
          </a:p>
          <a:p>
            <a:pPr marL="514350" indent="-514350">
              <a:buAutoNum type="arabicPeriod"/>
            </a:pPr>
            <a:r>
              <a:rPr lang="nl-NL" dirty="0"/>
              <a:t>Studiereis van 3 – 5 juni in Nederland met deelnemers uit Zweden, Denemarken, Duitsland en Nederland (gastheer)</a:t>
            </a:r>
          </a:p>
          <a:p>
            <a:pPr marL="514350" indent="-514350">
              <a:buAutoNum type="arabicPeriod"/>
            </a:pPr>
            <a:r>
              <a:rPr lang="nl-NL" dirty="0"/>
              <a:t>Vervolg groep gras clippings volume (bespreken resultaten voorjaar 2025)</a:t>
            </a:r>
          </a:p>
          <a:p>
            <a:pPr marL="514350" indent="-514350">
              <a:buAutoNum type="arabicPeriod"/>
            </a:pPr>
            <a:r>
              <a:rPr lang="nl-NL" dirty="0"/>
              <a:t>Vervolg onkruidproef GC Princenbosch met vernieuwde insteek</a:t>
            </a:r>
          </a:p>
          <a:p>
            <a:pPr marL="514350" indent="-514350">
              <a:buAutoNum type="arabicPeriod"/>
            </a:pPr>
            <a:r>
              <a:rPr lang="nl-NL" dirty="0"/>
              <a:t>Bijeenkomst voor meteorologen groep (voorjaar 2025)</a:t>
            </a:r>
          </a:p>
          <a:p>
            <a:pPr marL="514350" indent="-514350">
              <a:buAutoNum type="arabicPeriod"/>
            </a:pPr>
            <a:r>
              <a:rPr lang="nl-NL" dirty="0"/>
              <a:t>Contactgroep DGB opzetten voor parallel onderzoek dollarspot</a:t>
            </a:r>
          </a:p>
          <a:p>
            <a:pPr marL="514350" indent="-514350">
              <a:buAutoNum type="arabicPeriod"/>
            </a:pPr>
            <a:r>
              <a:rPr lang="nl-NL" dirty="0"/>
              <a:t>Opening seizoen 2025 op woensdag 19 februari 2025</a:t>
            </a:r>
          </a:p>
          <a:p>
            <a:pPr marL="514350" indent="-514350">
              <a:buAutoNum type="arabicPeriod"/>
            </a:pPr>
            <a:r>
              <a:rPr lang="nl-NL" dirty="0"/>
              <a:t>Bijeenkomst GC Princenbosch met o.a. Andy Owen (voorjaar)</a:t>
            </a:r>
          </a:p>
          <a:p>
            <a:pPr marL="514350" indent="-514350">
              <a:buAutoNum type="arabicPeriod"/>
            </a:pPr>
            <a:r>
              <a:rPr lang="nl-NL" dirty="0"/>
              <a:t>Kleinere bijeenkomsten voor speciale onderwerpen nader te bepalen</a:t>
            </a:r>
          </a:p>
          <a:p>
            <a:pPr marL="514350" indent="-514350">
              <a:buAutoNum type="arabicPeriod"/>
            </a:pPr>
            <a:r>
              <a:rPr lang="nl-NL" dirty="0"/>
              <a:t>Slotbijeenkomst</a:t>
            </a:r>
          </a:p>
          <a:p>
            <a:pPr marL="514350" indent="-514350">
              <a:buAutoNum type="arabicPeriod"/>
            </a:pPr>
            <a:endParaRPr lang="nl-NL" dirty="0"/>
          </a:p>
          <a:p>
            <a:pPr marL="514350" indent="-514350">
              <a:buAutoNum type="arabicPeriod"/>
            </a:pPr>
            <a:endParaRPr lang="nl-NL" dirty="0"/>
          </a:p>
          <a:p>
            <a:endParaRPr lang="nl-NL" dirty="0"/>
          </a:p>
        </p:txBody>
      </p:sp>
      <p:pic>
        <p:nvPicPr>
          <p:cNvPr id="3" name="Afbeelding 2">
            <a:extLst>
              <a:ext uri="{FF2B5EF4-FFF2-40B4-BE49-F238E27FC236}">
                <a16:creationId xmlns:a16="http://schemas.microsoft.com/office/drawing/2014/main" id="{C34FAE47-EDD7-F054-F1A2-B14E48CC4A5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5900" y="225425"/>
            <a:ext cx="14033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2384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D46A47-AC59-A746-A379-C47AB70C2BF3}"/>
              </a:ext>
            </a:extLst>
          </p:cNvPr>
          <p:cNvSpPr>
            <a:spLocks noGrp="1"/>
          </p:cNvSpPr>
          <p:nvPr>
            <p:ph type="title"/>
          </p:nvPr>
        </p:nvSpPr>
        <p:spPr>
          <a:xfrm>
            <a:off x="1956619" y="155908"/>
            <a:ext cx="9397181" cy="883572"/>
          </a:xfrm>
        </p:spPr>
        <p:txBody>
          <a:bodyPr>
            <a:normAutofit/>
          </a:bodyPr>
          <a:lstStyle/>
          <a:p>
            <a:pPr algn="ctr"/>
            <a:r>
              <a:rPr lang="nl-NL" sz="3600" b="1" dirty="0"/>
              <a:t>STUDIEREIS 2025 Nederland gastheer</a:t>
            </a:r>
          </a:p>
        </p:txBody>
      </p:sp>
      <p:pic>
        <p:nvPicPr>
          <p:cNvPr id="4" name="Afbeelding 3">
            <a:extLst>
              <a:ext uri="{FF2B5EF4-FFF2-40B4-BE49-F238E27FC236}">
                <a16:creationId xmlns:a16="http://schemas.microsoft.com/office/drawing/2014/main" id="{FA390B73-3671-1C77-C05D-520BC6C146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5900" y="225425"/>
            <a:ext cx="14033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jdelijke aanduiding voor inhoud 6">
            <a:extLst>
              <a:ext uri="{FF2B5EF4-FFF2-40B4-BE49-F238E27FC236}">
                <a16:creationId xmlns:a16="http://schemas.microsoft.com/office/drawing/2014/main" id="{807358FC-099A-54E8-AB80-9E0651206F70}"/>
              </a:ext>
            </a:extLst>
          </p:cNvPr>
          <p:cNvSpPr>
            <a:spLocks noGrp="1"/>
          </p:cNvSpPr>
          <p:nvPr>
            <p:ph idx="1"/>
          </p:nvPr>
        </p:nvSpPr>
        <p:spPr>
          <a:xfrm>
            <a:off x="599768" y="1130709"/>
            <a:ext cx="11592232" cy="5256059"/>
          </a:xfrm>
        </p:spPr>
        <p:txBody>
          <a:bodyPr>
            <a:noAutofit/>
          </a:bodyPr>
          <a:lstStyle/>
          <a:p>
            <a:pPr marL="0" indent="0">
              <a:buNone/>
            </a:pPr>
            <a:r>
              <a:rPr lang="nl-NL" sz="1800" dirty="0"/>
              <a:t>Dinsdag 3 juni 2025						</a:t>
            </a:r>
          </a:p>
          <a:p>
            <a:pPr marL="0" indent="0">
              <a:buNone/>
            </a:pPr>
            <a:r>
              <a:rPr lang="nl-NL" sz="1800" dirty="0"/>
              <a:t>81 km	58 min	11.00	The Links Valley	  introductie en rondleiding		lunch</a:t>
            </a:r>
          </a:p>
          <a:p>
            <a:pPr marL="0" indent="0">
              <a:buNone/>
            </a:pPr>
            <a:r>
              <a:rPr lang="nl-NL" sz="1800" dirty="0"/>
              <a:t>51 km	51 min	14.30	Heelsumse GC	  introductie en rondleiding	presentaties	borrel en diner </a:t>
            </a:r>
          </a:p>
          <a:p>
            <a:pPr marL="0" indent="0">
              <a:buNone/>
            </a:pPr>
            <a:r>
              <a:rPr lang="nl-NL" sz="1800" dirty="0"/>
              <a:t>Overnachting Fletcher Heelsum						</a:t>
            </a:r>
          </a:p>
          <a:p>
            <a:pPr marL="0" indent="0">
              <a:buNone/>
            </a:pPr>
            <a:r>
              <a:rPr lang="nl-NL" sz="1800" dirty="0"/>
              <a:t>Woensdag 4 juni 2025						</a:t>
            </a:r>
          </a:p>
          <a:p>
            <a:pPr marL="0" indent="0">
              <a:buNone/>
            </a:pPr>
            <a:r>
              <a:rPr lang="nl-NL" sz="1800" dirty="0"/>
              <a:t>7,5 km	12 min	10.00	Barenbrug Wolfheze introductie en rondleiding		lunch</a:t>
            </a:r>
          </a:p>
          <a:p>
            <a:pPr marL="0" indent="0">
              <a:buNone/>
            </a:pPr>
            <a:r>
              <a:rPr lang="nl-NL" sz="1800" dirty="0"/>
              <a:t>61 km	47 min	13.30	t Zelle		  introductie en rondleiding		</a:t>
            </a:r>
          </a:p>
          <a:p>
            <a:pPr marL="0" indent="0">
              <a:buNone/>
            </a:pPr>
            <a:r>
              <a:rPr lang="nl-NL" sz="1800" dirty="0"/>
              <a:t>49 km	37 min	15.30	Rosendaelsche	  introductie en rondleiding	presentaties	borrel en diner </a:t>
            </a:r>
          </a:p>
          <a:p>
            <a:pPr marL="0" indent="0">
              <a:buNone/>
            </a:pPr>
            <a:r>
              <a:rPr lang="nl-NL" sz="1800" dirty="0"/>
              <a:t>Overnachting Fletcher Heelsum						</a:t>
            </a:r>
          </a:p>
          <a:p>
            <a:pPr marL="0" indent="0">
              <a:buNone/>
            </a:pPr>
            <a:r>
              <a:rPr lang="nl-NL" sz="1800" dirty="0"/>
              <a:t>Donderdag 5 juni 2025						</a:t>
            </a:r>
          </a:p>
          <a:p>
            <a:pPr marL="0" indent="0">
              <a:buNone/>
            </a:pPr>
            <a:r>
              <a:rPr lang="nl-NL" sz="1800" dirty="0"/>
              <a:t>47 km	37 min	09.00	UGC Amelisweerd	  introductie en rondleiding		</a:t>
            </a:r>
          </a:p>
          <a:p>
            <a:pPr marL="0" indent="0">
              <a:buNone/>
            </a:pPr>
            <a:r>
              <a:rPr lang="nl-NL" sz="1800" dirty="0"/>
              <a:t>64 km	46 min	11.30	GV Leeuwenbergh	  introductie en rondleiding		lunch en afscheid</a:t>
            </a:r>
          </a:p>
          <a:p>
            <a:pPr marL="0" indent="0">
              <a:buNone/>
            </a:pPr>
            <a:r>
              <a:rPr lang="nl-NL" sz="1800" dirty="0"/>
              <a:t>41 km	30 min	14.00	Schiphol Airport	</a:t>
            </a:r>
            <a:r>
              <a:rPr lang="en-GB" sz="1800" dirty="0"/>
              <a:t>		</a:t>
            </a:r>
          </a:p>
          <a:p>
            <a:pPr marL="0" indent="0">
              <a:buNone/>
            </a:pPr>
            <a:r>
              <a:rPr lang="en-GB" sz="1800" dirty="0"/>
              <a:t>Wie </a:t>
            </a:r>
            <a:r>
              <a:rPr lang="en-GB" sz="1800" dirty="0" err="1"/>
              <a:t>gaat</a:t>
            </a:r>
            <a:r>
              <a:rPr lang="en-GB" sz="1800" dirty="0"/>
              <a:t> er mee </a:t>
            </a:r>
            <a:r>
              <a:rPr lang="en-GB" sz="1800" dirty="0" err="1"/>
              <a:t>tijdens</a:t>
            </a:r>
            <a:r>
              <a:rPr lang="en-GB" sz="1800" dirty="0"/>
              <a:t> de </a:t>
            </a:r>
            <a:r>
              <a:rPr lang="en-GB" sz="1800" dirty="0" err="1"/>
              <a:t>studiereis</a:t>
            </a:r>
            <a:r>
              <a:rPr lang="en-GB" sz="1800" dirty="0"/>
              <a:t> </a:t>
            </a:r>
            <a:r>
              <a:rPr lang="en-GB" sz="1800" dirty="0" err="1"/>
              <a:t>als</a:t>
            </a:r>
            <a:r>
              <a:rPr lang="en-GB" sz="1800" dirty="0"/>
              <a:t> </a:t>
            </a:r>
            <a:r>
              <a:rPr lang="en-GB" sz="1800" dirty="0" err="1"/>
              <a:t>begeleider</a:t>
            </a:r>
            <a:r>
              <a:rPr lang="en-GB" sz="1800" dirty="0"/>
              <a:t>?</a:t>
            </a:r>
          </a:p>
        </p:txBody>
      </p:sp>
    </p:spTree>
    <p:extLst>
      <p:ext uri="{BB962C8B-B14F-4D97-AF65-F5344CB8AC3E}">
        <p14:creationId xmlns:p14="http://schemas.microsoft.com/office/powerpoint/2010/main" val="56259248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737</Words>
  <Application>Microsoft Office PowerPoint</Application>
  <PresentationFormat>Breedbeeld</PresentationFormat>
  <Paragraphs>58</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Aptos</vt:lpstr>
      <vt:lpstr>Arial</vt:lpstr>
      <vt:lpstr>Calibri</vt:lpstr>
      <vt:lpstr>Calibri Light</vt:lpstr>
      <vt:lpstr>Kantoorthema</vt:lpstr>
      <vt:lpstr>PowerPoint-presentatie</vt:lpstr>
      <vt:lpstr>Agenda woensdag 24 november 2024</vt:lpstr>
      <vt:lpstr>1. Green snelheid – constant gedurende het speelseizoen, (waarom belangrijk voor golfers) 2. Stikstoftoepassingen overwegend vroeg in maart en minimale stikstoftoepassingen gedurende het seizoen - waarom belangrijk voor golfers / gras 3. Gras maaien, volumeopvang - 5 ml/m2 gemiddeld - waarom belangrijk voor golfers /  Vragen over Gras Putting greens 4. Groeit het gras te snel of te langzaam?  5. Wat gebeurt er bij een te snelle grasgroei? 6. Wat gebeurt er bij een te trage grasgroei? 7. Hoe kunt u de grasgroei versnellen? 8. Hoe kun je de grasgroei vertragen?  9. Hoe kan de natuur de groei van gras versnellen? 10. Hoe kan de natuur de groei van gras vertragen?  11. Welke invloed heeft de snelheid van de grasgroei op uw onderhoudsplanning? 12. Welke invloed heeft de snelheid van de grasgroei op de golfers die op uw golfbaan spelen?</vt:lpstr>
      <vt:lpstr>Voordelen van meten grass clippings</vt:lpstr>
      <vt:lpstr>Onkruid vrijmaken KHG&amp;CC (bosgroep)</vt:lpstr>
      <vt:lpstr>Jaarplan 2025 en Studiereis juni </vt:lpstr>
      <vt:lpstr>STUDIEREIS 2025 Nederland gastheer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Flip Wirth</dc:creator>
  <cp:lastModifiedBy>Flip Wirth</cp:lastModifiedBy>
  <cp:revision>3</cp:revision>
  <dcterms:created xsi:type="dcterms:W3CDTF">2023-03-14T08:58:55Z</dcterms:created>
  <dcterms:modified xsi:type="dcterms:W3CDTF">2024-11-27T14:20:19Z</dcterms:modified>
</cp:coreProperties>
</file>